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4" r:id="rId2"/>
    <p:sldId id="265" r:id="rId3"/>
    <p:sldId id="266" r:id="rId4"/>
    <p:sldId id="269" r:id="rId5"/>
    <p:sldId id="267" r:id="rId6"/>
    <p:sldId id="268"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99"/>
    <p:restoredTop sz="94524"/>
  </p:normalViewPr>
  <p:slideViewPr>
    <p:cSldViewPr snapToGrid="0" snapToObjects="1">
      <p:cViewPr varScale="1">
        <p:scale>
          <a:sx n="81" d="100"/>
          <a:sy n="81" d="100"/>
        </p:scale>
        <p:origin x="103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0057D-59E3-134E-88A6-1AD0CF3D7F5D}" type="datetimeFigureOut">
              <a:rPr lang="fr-FR" smtClean="0"/>
              <a:t>28/12/2020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B9B01E-F74C-5844-A9B5-E77A1C70F582}" type="slidenum">
              <a:rPr lang="fr-FR" smtClean="0"/>
              <a:t>‹#›</a:t>
            </a:fld>
            <a:endParaRPr lang="fr-FR"/>
          </a:p>
        </p:txBody>
      </p:sp>
    </p:spTree>
    <p:extLst>
      <p:ext uri="{BB962C8B-B14F-4D97-AF65-F5344CB8AC3E}">
        <p14:creationId xmlns:p14="http://schemas.microsoft.com/office/powerpoint/2010/main" val="758399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AB9B01E-F74C-5844-A9B5-E77A1C70F582}" type="slidenum">
              <a:rPr lang="fr-FR" smtClean="0"/>
              <a:t>3</a:t>
            </a:fld>
            <a:endParaRPr lang="fr-FR"/>
          </a:p>
        </p:txBody>
      </p:sp>
    </p:spTree>
    <p:extLst>
      <p:ext uri="{BB962C8B-B14F-4D97-AF65-F5344CB8AC3E}">
        <p14:creationId xmlns:p14="http://schemas.microsoft.com/office/powerpoint/2010/main" val="260946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AB9B01E-F74C-5844-A9B5-E77A1C70F582}" type="slidenum">
              <a:rPr lang="fr-FR" smtClean="0"/>
              <a:t>4</a:t>
            </a:fld>
            <a:endParaRPr lang="fr-FR"/>
          </a:p>
        </p:txBody>
      </p:sp>
    </p:spTree>
    <p:extLst>
      <p:ext uri="{BB962C8B-B14F-4D97-AF65-F5344CB8AC3E}">
        <p14:creationId xmlns:p14="http://schemas.microsoft.com/office/powerpoint/2010/main" val="3356799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AB9B01E-F74C-5844-A9B5-E77A1C70F582}" type="slidenum">
              <a:rPr lang="fr-FR" smtClean="0"/>
              <a:t>5</a:t>
            </a:fld>
            <a:endParaRPr lang="fr-FR"/>
          </a:p>
        </p:txBody>
      </p:sp>
    </p:spTree>
    <p:extLst>
      <p:ext uri="{BB962C8B-B14F-4D97-AF65-F5344CB8AC3E}">
        <p14:creationId xmlns:p14="http://schemas.microsoft.com/office/powerpoint/2010/main" val="1809583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AB9B01E-F74C-5844-A9B5-E77A1C70F582}" type="slidenum">
              <a:rPr lang="fr-FR" smtClean="0"/>
              <a:t>6</a:t>
            </a:fld>
            <a:endParaRPr lang="fr-FR"/>
          </a:p>
        </p:txBody>
      </p:sp>
    </p:spTree>
    <p:extLst>
      <p:ext uri="{BB962C8B-B14F-4D97-AF65-F5344CB8AC3E}">
        <p14:creationId xmlns:p14="http://schemas.microsoft.com/office/powerpoint/2010/main" val="85870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AA8695-37A2-034D-A2F8-F033D656AB7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DCFC461-FBF2-A648-82E7-4C81BC8B21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a:extLst>
              <a:ext uri="{FF2B5EF4-FFF2-40B4-BE49-F238E27FC236}">
                <a16:creationId xmlns:a16="http://schemas.microsoft.com/office/drawing/2014/main" id="{6AD555C5-49DB-974B-A15B-1911F7E264CC}"/>
              </a:ext>
            </a:extLst>
          </p:cNvPr>
          <p:cNvSpPr>
            <a:spLocks noGrp="1"/>
          </p:cNvSpPr>
          <p:nvPr>
            <p:ph type="dt" sz="half" idx="10"/>
          </p:nvPr>
        </p:nvSpPr>
        <p:spPr/>
        <p:txBody>
          <a:bodyPr/>
          <a:lstStyle/>
          <a:p>
            <a:fld id="{9D7AA8D7-2937-454E-8650-CC003AB1ED31}" type="datetime1">
              <a:rPr lang="fr-FR" smtClean="0"/>
              <a:t>28/12/2020</a:t>
            </a:fld>
            <a:endParaRPr lang="fr-FR"/>
          </a:p>
        </p:txBody>
      </p:sp>
      <p:sp>
        <p:nvSpPr>
          <p:cNvPr id="5" name="Espace réservé du pied de page 4">
            <a:extLst>
              <a:ext uri="{FF2B5EF4-FFF2-40B4-BE49-F238E27FC236}">
                <a16:creationId xmlns:a16="http://schemas.microsoft.com/office/drawing/2014/main" id="{70AE4239-13A9-7541-A9A8-FEBC71B0FA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8B09AA-0208-7B43-8F45-3C7D9396917E}"/>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167428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A983C5-DD99-364A-8FB9-F1C62AB530F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71EC941-A9C3-1243-8BA4-5E67A8648862}"/>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F607A47-A35C-0E47-8F1E-0EACE33504A3}"/>
              </a:ext>
            </a:extLst>
          </p:cNvPr>
          <p:cNvSpPr>
            <a:spLocks noGrp="1"/>
          </p:cNvSpPr>
          <p:nvPr>
            <p:ph type="dt" sz="half" idx="10"/>
          </p:nvPr>
        </p:nvSpPr>
        <p:spPr/>
        <p:txBody>
          <a:bodyPr/>
          <a:lstStyle/>
          <a:p>
            <a:fld id="{446039E4-59EB-5E45-B7B1-519EFABA5796}" type="datetime1">
              <a:rPr lang="fr-FR" smtClean="0"/>
              <a:t>28/12/2020</a:t>
            </a:fld>
            <a:endParaRPr lang="fr-FR"/>
          </a:p>
        </p:txBody>
      </p:sp>
      <p:sp>
        <p:nvSpPr>
          <p:cNvPr id="5" name="Espace réservé du pied de page 4">
            <a:extLst>
              <a:ext uri="{FF2B5EF4-FFF2-40B4-BE49-F238E27FC236}">
                <a16:creationId xmlns:a16="http://schemas.microsoft.com/office/drawing/2014/main" id="{942AA8DF-DB4B-E84A-9280-263D11174E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DF9775-BE63-4242-8ED0-A5D095DEF4DB}"/>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4031072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1A50849-1242-244F-B16F-100D749E0BB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4551322-4D71-9241-9139-23B0EA97258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F55A77-3AE8-F245-A781-8CF94D2E685C}"/>
              </a:ext>
            </a:extLst>
          </p:cNvPr>
          <p:cNvSpPr>
            <a:spLocks noGrp="1"/>
          </p:cNvSpPr>
          <p:nvPr>
            <p:ph type="dt" sz="half" idx="10"/>
          </p:nvPr>
        </p:nvSpPr>
        <p:spPr/>
        <p:txBody>
          <a:bodyPr/>
          <a:lstStyle/>
          <a:p>
            <a:fld id="{67ABFA4C-C39D-3947-84FC-18DC6DE0456B}" type="datetime1">
              <a:rPr lang="fr-FR" smtClean="0"/>
              <a:t>28/12/2020</a:t>
            </a:fld>
            <a:endParaRPr lang="fr-FR"/>
          </a:p>
        </p:txBody>
      </p:sp>
      <p:sp>
        <p:nvSpPr>
          <p:cNvPr id="5" name="Espace réservé du pied de page 4">
            <a:extLst>
              <a:ext uri="{FF2B5EF4-FFF2-40B4-BE49-F238E27FC236}">
                <a16:creationId xmlns:a16="http://schemas.microsoft.com/office/drawing/2014/main" id="{03BD32F2-9794-D847-99DD-7A991B0730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F23E753-6D87-1D4E-BF99-E9F51A6BAC11}"/>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348423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F8E561-2EAA-1B4C-96E6-F61678CD9AE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4A569C4-89E9-D64C-AE87-295A78C86429}"/>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8369A29-FEE6-0948-A6A2-5EA5EEFEB30F}"/>
              </a:ext>
            </a:extLst>
          </p:cNvPr>
          <p:cNvSpPr>
            <a:spLocks noGrp="1"/>
          </p:cNvSpPr>
          <p:nvPr>
            <p:ph type="dt" sz="half" idx="10"/>
          </p:nvPr>
        </p:nvSpPr>
        <p:spPr/>
        <p:txBody>
          <a:bodyPr/>
          <a:lstStyle/>
          <a:p>
            <a:fld id="{38C8CD56-8C4D-C549-828B-475443689960}" type="datetime1">
              <a:rPr lang="fr-FR" smtClean="0"/>
              <a:t>28/12/2020</a:t>
            </a:fld>
            <a:endParaRPr lang="fr-FR"/>
          </a:p>
        </p:txBody>
      </p:sp>
      <p:sp>
        <p:nvSpPr>
          <p:cNvPr id="5" name="Espace réservé du pied de page 4">
            <a:extLst>
              <a:ext uri="{FF2B5EF4-FFF2-40B4-BE49-F238E27FC236}">
                <a16:creationId xmlns:a16="http://schemas.microsoft.com/office/drawing/2014/main" id="{3BFC383E-227F-F646-AEEA-0569B136CE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185CE0A-884A-AD45-BBBD-3952AD543CE1}"/>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351299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5FE7C-661F-0A42-BAE0-3A6DEEE8713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A5CF754-BC11-E948-ABE7-72D77E79C7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39CA701-ED3A-4242-ACC5-991F65F24A8E}"/>
              </a:ext>
            </a:extLst>
          </p:cNvPr>
          <p:cNvSpPr>
            <a:spLocks noGrp="1"/>
          </p:cNvSpPr>
          <p:nvPr>
            <p:ph type="dt" sz="half" idx="10"/>
          </p:nvPr>
        </p:nvSpPr>
        <p:spPr/>
        <p:txBody>
          <a:bodyPr/>
          <a:lstStyle/>
          <a:p>
            <a:fld id="{6414E3D9-BA7B-494A-88BD-A1F41671DBB4}" type="datetime1">
              <a:rPr lang="fr-FR" smtClean="0"/>
              <a:t>28/12/2020</a:t>
            </a:fld>
            <a:endParaRPr lang="fr-FR"/>
          </a:p>
        </p:txBody>
      </p:sp>
      <p:sp>
        <p:nvSpPr>
          <p:cNvPr id="5" name="Espace réservé du pied de page 4">
            <a:extLst>
              <a:ext uri="{FF2B5EF4-FFF2-40B4-BE49-F238E27FC236}">
                <a16:creationId xmlns:a16="http://schemas.microsoft.com/office/drawing/2014/main" id="{6FA5CC7D-D8BF-FB4F-BB7F-808CDF1A3A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39B1959-860A-4543-9493-8D0696594944}"/>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270030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01B4C2-E5E3-B14A-BB05-4DD43EF9957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B10CD82-6399-7F46-B8DD-BBC264B48C50}"/>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E34F97E-46F1-764D-9B62-3550F14C0A8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DAAD39F-E704-7C42-B102-06C4057E3D70}"/>
              </a:ext>
            </a:extLst>
          </p:cNvPr>
          <p:cNvSpPr>
            <a:spLocks noGrp="1"/>
          </p:cNvSpPr>
          <p:nvPr>
            <p:ph type="dt" sz="half" idx="10"/>
          </p:nvPr>
        </p:nvSpPr>
        <p:spPr/>
        <p:txBody>
          <a:bodyPr/>
          <a:lstStyle/>
          <a:p>
            <a:fld id="{64B6F6D9-CFDD-F44E-8E18-66D660E97FF2}" type="datetime1">
              <a:rPr lang="fr-FR" smtClean="0"/>
              <a:t>28/12/2020</a:t>
            </a:fld>
            <a:endParaRPr lang="fr-FR"/>
          </a:p>
        </p:txBody>
      </p:sp>
      <p:sp>
        <p:nvSpPr>
          <p:cNvPr id="6" name="Espace réservé du pied de page 5">
            <a:extLst>
              <a:ext uri="{FF2B5EF4-FFF2-40B4-BE49-F238E27FC236}">
                <a16:creationId xmlns:a16="http://schemas.microsoft.com/office/drawing/2014/main" id="{3DF01065-4165-EA49-8D39-4E8E18E6CF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1DC1B03-9CA9-4640-A426-24AF43CB26EA}"/>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248131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BB0F7D-9CDD-7246-91B5-C972D9060E2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62F3DED-0BF7-1443-8F9F-B7A814E14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19AA3B7B-E64E-A941-8CAE-836400B5C21B}"/>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AA4AA76-01E9-1C49-8FD8-84A996AE8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D378A0B-25B1-3045-8B65-702730A140A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FCCD590-ADD8-5348-962E-9A2B86CABBDC}"/>
              </a:ext>
            </a:extLst>
          </p:cNvPr>
          <p:cNvSpPr>
            <a:spLocks noGrp="1"/>
          </p:cNvSpPr>
          <p:nvPr>
            <p:ph type="dt" sz="half" idx="10"/>
          </p:nvPr>
        </p:nvSpPr>
        <p:spPr/>
        <p:txBody>
          <a:bodyPr/>
          <a:lstStyle/>
          <a:p>
            <a:fld id="{C9273166-13B0-914F-8494-BE9886EB4D5F}" type="datetime1">
              <a:rPr lang="fr-FR" smtClean="0"/>
              <a:t>28/12/2020</a:t>
            </a:fld>
            <a:endParaRPr lang="fr-FR"/>
          </a:p>
        </p:txBody>
      </p:sp>
      <p:sp>
        <p:nvSpPr>
          <p:cNvPr id="8" name="Espace réservé du pied de page 7">
            <a:extLst>
              <a:ext uri="{FF2B5EF4-FFF2-40B4-BE49-F238E27FC236}">
                <a16:creationId xmlns:a16="http://schemas.microsoft.com/office/drawing/2014/main" id="{C758E416-CF3A-8D44-B22D-B8F5E06576A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E36C8F49-E922-DB45-9D71-8783DA9DDFE4}"/>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4276762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2BB5DB-1EE2-8548-8DB6-3DDEE8FC585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4AD2203-F131-D54C-BAFA-75FC622BD621}"/>
              </a:ext>
            </a:extLst>
          </p:cNvPr>
          <p:cNvSpPr>
            <a:spLocks noGrp="1"/>
          </p:cNvSpPr>
          <p:nvPr>
            <p:ph type="dt" sz="half" idx="10"/>
          </p:nvPr>
        </p:nvSpPr>
        <p:spPr/>
        <p:txBody>
          <a:bodyPr/>
          <a:lstStyle/>
          <a:p>
            <a:fld id="{24ECAD45-CE77-F542-BAE5-2919C37CE967}" type="datetime1">
              <a:rPr lang="fr-FR" smtClean="0"/>
              <a:t>28/12/2020</a:t>
            </a:fld>
            <a:endParaRPr lang="fr-FR"/>
          </a:p>
        </p:txBody>
      </p:sp>
      <p:sp>
        <p:nvSpPr>
          <p:cNvPr id="4" name="Espace réservé du pied de page 3">
            <a:extLst>
              <a:ext uri="{FF2B5EF4-FFF2-40B4-BE49-F238E27FC236}">
                <a16:creationId xmlns:a16="http://schemas.microsoft.com/office/drawing/2014/main" id="{5F6CA3C0-E4E8-BF4F-A6FF-A49D81F8C40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9E2E071-2DDC-344A-968C-F5B7B56F4FB3}"/>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120967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396BA72-DB3E-A844-9E1A-5A596B0B66E5}"/>
              </a:ext>
            </a:extLst>
          </p:cNvPr>
          <p:cNvSpPr>
            <a:spLocks noGrp="1"/>
          </p:cNvSpPr>
          <p:nvPr>
            <p:ph type="dt" sz="half" idx="10"/>
          </p:nvPr>
        </p:nvSpPr>
        <p:spPr/>
        <p:txBody>
          <a:bodyPr/>
          <a:lstStyle/>
          <a:p>
            <a:fld id="{372999C2-7E22-B144-B3FC-9373C83C890D}" type="datetime1">
              <a:rPr lang="fr-FR" smtClean="0"/>
              <a:t>28/12/2020</a:t>
            </a:fld>
            <a:endParaRPr lang="fr-FR"/>
          </a:p>
        </p:txBody>
      </p:sp>
      <p:sp>
        <p:nvSpPr>
          <p:cNvPr id="3" name="Espace réservé du pied de page 2">
            <a:extLst>
              <a:ext uri="{FF2B5EF4-FFF2-40B4-BE49-F238E27FC236}">
                <a16:creationId xmlns:a16="http://schemas.microsoft.com/office/drawing/2014/main" id="{7014ACD7-4FA3-C948-9A73-B25E3E1EA9E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5E7B64D-F8CB-5C4B-9523-439F4454EBF4}"/>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1091027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EDF5B3-6742-CF44-80E0-6293428713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75FE467-1C79-C64A-91AC-74680BE48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125A29C-867C-944A-9381-872F4211BE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32BCD57-A2CD-A141-AAD9-B7F41F27EC4D}"/>
              </a:ext>
            </a:extLst>
          </p:cNvPr>
          <p:cNvSpPr>
            <a:spLocks noGrp="1"/>
          </p:cNvSpPr>
          <p:nvPr>
            <p:ph type="dt" sz="half" idx="10"/>
          </p:nvPr>
        </p:nvSpPr>
        <p:spPr/>
        <p:txBody>
          <a:bodyPr/>
          <a:lstStyle/>
          <a:p>
            <a:fld id="{17EF015C-5A2B-1C41-9244-7F2D2E852FD7}" type="datetime1">
              <a:rPr lang="fr-FR" smtClean="0"/>
              <a:t>28/12/2020</a:t>
            </a:fld>
            <a:endParaRPr lang="fr-FR"/>
          </a:p>
        </p:txBody>
      </p:sp>
      <p:sp>
        <p:nvSpPr>
          <p:cNvPr id="6" name="Espace réservé du pied de page 5">
            <a:extLst>
              <a:ext uri="{FF2B5EF4-FFF2-40B4-BE49-F238E27FC236}">
                <a16:creationId xmlns:a16="http://schemas.microsoft.com/office/drawing/2014/main" id="{FC214289-9454-4C41-8844-35D3F33E39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59CD802-45F5-B84A-8EA6-A009CFEE01FE}"/>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4263497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955B97-A915-BA4F-A466-DC80017C5DA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e l’image 2">
            <a:extLst>
              <a:ext uri="{FF2B5EF4-FFF2-40B4-BE49-F238E27FC236}">
                <a16:creationId xmlns:a16="http://schemas.microsoft.com/office/drawing/2014/main" id="{59ED4578-481C-BC44-BE02-FB686C08C9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57718BE-A3EA-BD4D-8A53-A37A84EF1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0A95A4E-FAB8-F74A-B0E6-983BDCA14F26}"/>
              </a:ext>
            </a:extLst>
          </p:cNvPr>
          <p:cNvSpPr>
            <a:spLocks noGrp="1"/>
          </p:cNvSpPr>
          <p:nvPr>
            <p:ph type="dt" sz="half" idx="10"/>
          </p:nvPr>
        </p:nvSpPr>
        <p:spPr/>
        <p:txBody>
          <a:bodyPr/>
          <a:lstStyle/>
          <a:p>
            <a:fld id="{EF894C26-5678-7D46-85B6-1472B09B70EB}" type="datetime1">
              <a:rPr lang="fr-FR" smtClean="0"/>
              <a:t>28/12/2020</a:t>
            </a:fld>
            <a:endParaRPr lang="fr-FR"/>
          </a:p>
        </p:txBody>
      </p:sp>
      <p:sp>
        <p:nvSpPr>
          <p:cNvPr id="6" name="Espace réservé du pied de page 5">
            <a:extLst>
              <a:ext uri="{FF2B5EF4-FFF2-40B4-BE49-F238E27FC236}">
                <a16:creationId xmlns:a16="http://schemas.microsoft.com/office/drawing/2014/main" id="{6AD34233-6DB2-FA4C-A9D1-DD0C0DB0EAA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BB9ACAE-6D77-1B4E-A2F5-8748D729AD44}"/>
              </a:ext>
            </a:extLst>
          </p:cNvPr>
          <p:cNvSpPr>
            <a:spLocks noGrp="1"/>
          </p:cNvSpPr>
          <p:nvPr>
            <p:ph type="sldNum" sz="quarter" idx="12"/>
          </p:nvPr>
        </p:nvSpPr>
        <p:spPr/>
        <p:txBody>
          <a:bodyPr/>
          <a:lstStyle/>
          <a:p>
            <a:fld id="{E6A62403-4D68-9641-8750-7F53AD345F2B}" type="slidenum">
              <a:rPr lang="fr-FR" smtClean="0"/>
              <a:t>‹#›</a:t>
            </a:fld>
            <a:endParaRPr lang="fr-FR"/>
          </a:p>
        </p:txBody>
      </p:sp>
    </p:spTree>
    <p:extLst>
      <p:ext uri="{BB962C8B-B14F-4D97-AF65-F5344CB8AC3E}">
        <p14:creationId xmlns:p14="http://schemas.microsoft.com/office/powerpoint/2010/main" val="57397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682A3B3-CA6C-DC4A-BB41-4CC84A6358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0E2F649-84AC-C240-AC51-413414C914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E19AF6-D7E2-2A45-A440-955EE34A48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10D32-40F5-7A47-A2ED-1782307C9B20}" type="datetime1">
              <a:rPr lang="fr-FR" smtClean="0"/>
              <a:t>28/12/2020</a:t>
            </a:fld>
            <a:endParaRPr lang="fr-FR"/>
          </a:p>
        </p:txBody>
      </p:sp>
      <p:sp>
        <p:nvSpPr>
          <p:cNvPr id="5" name="Espace réservé du pied de page 4">
            <a:extLst>
              <a:ext uri="{FF2B5EF4-FFF2-40B4-BE49-F238E27FC236}">
                <a16:creationId xmlns:a16="http://schemas.microsoft.com/office/drawing/2014/main" id="{AD078B02-890B-5B44-8296-DB66D9338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72DFA2C-FBE5-984D-8026-45234E0F0F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62403-4D68-9641-8750-7F53AD345F2B}" type="slidenum">
              <a:rPr lang="fr-FR" smtClean="0"/>
              <a:t>‹#›</a:t>
            </a:fld>
            <a:endParaRPr lang="fr-FR"/>
          </a:p>
        </p:txBody>
      </p:sp>
    </p:spTree>
    <p:extLst>
      <p:ext uri="{BB962C8B-B14F-4D97-AF65-F5344CB8AC3E}">
        <p14:creationId xmlns:p14="http://schemas.microsoft.com/office/powerpoint/2010/main" val="766273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isfin-direction@univ-amu.fr"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univ-amu.fr/en/isfi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1886A63F-7DB5-874B-B9D2-E90E0B6C3F7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ZoneTexte 6">
            <a:extLst>
              <a:ext uri="{FF2B5EF4-FFF2-40B4-BE49-F238E27FC236}">
                <a16:creationId xmlns:a16="http://schemas.microsoft.com/office/drawing/2014/main" id="{30E3BE9E-A62E-E841-ABD5-1B6FA10537AD}"/>
              </a:ext>
            </a:extLst>
          </p:cNvPr>
          <p:cNvSpPr txBox="1"/>
          <p:nvPr/>
        </p:nvSpPr>
        <p:spPr>
          <a:xfrm>
            <a:off x="2164983" y="3010874"/>
            <a:ext cx="8962724" cy="1200329"/>
          </a:xfrm>
          <a:prstGeom prst="rect">
            <a:avLst/>
          </a:prstGeom>
          <a:noFill/>
        </p:spPr>
        <p:txBody>
          <a:bodyPr wrap="square" rtlCol="0">
            <a:spAutoFit/>
          </a:bodyPr>
          <a:lstStyle/>
          <a:p>
            <a:r>
              <a:rPr lang="fr-FR" sz="7200" dirty="0">
                <a:latin typeface="Rockwell Std" panose="02060603030405020103" pitchFamily="18" charset="0"/>
              </a:rPr>
              <a:t>PhD </a:t>
            </a:r>
            <a:r>
              <a:rPr lang="fr-FR" sz="7200" dirty="0" err="1">
                <a:latin typeface="Rockwell Std" panose="02060603030405020103" pitchFamily="18" charset="0"/>
              </a:rPr>
              <a:t>student</a:t>
            </a:r>
            <a:r>
              <a:rPr lang="fr-FR" sz="7200" dirty="0">
                <a:latin typeface="Rockwell Std" panose="02060603030405020103" pitchFamily="18" charset="0"/>
              </a:rPr>
              <a:t> </a:t>
            </a:r>
            <a:r>
              <a:rPr lang="fr-FR" sz="7200" dirty="0" err="1">
                <a:latin typeface="Rockwell Std" panose="02060603030405020103" pitchFamily="18" charset="0"/>
              </a:rPr>
              <a:t>mobility</a:t>
            </a:r>
            <a:endParaRPr lang="fr-FR" sz="7200" dirty="0">
              <a:latin typeface="Rockwell Std" panose="02060603030405020103" pitchFamily="18" charset="0"/>
            </a:endParaRPr>
          </a:p>
        </p:txBody>
      </p:sp>
      <p:cxnSp>
        <p:nvCxnSpPr>
          <p:cNvPr id="8" name="Connecteur droit 7">
            <a:extLst>
              <a:ext uri="{FF2B5EF4-FFF2-40B4-BE49-F238E27FC236}">
                <a16:creationId xmlns:a16="http://schemas.microsoft.com/office/drawing/2014/main" id="{71AAE2E8-9D4B-C546-B862-2D8FF882CF9D}"/>
              </a:ext>
            </a:extLst>
          </p:cNvPr>
          <p:cNvCxnSpPr/>
          <p:nvPr/>
        </p:nvCxnSpPr>
        <p:spPr>
          <a:xfrm>
            <a:off x="2270860" y="2927384"/>
            <a:ext cx="2781701" cy="0"/>
          </a:xfrm>
          <a:prstGeom prst="line">
            <a:avLst/>
          </a:prstGeom>
          <a:ln w="76200"/>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2502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27E2E3F-D2C9-A04C-AD55-6DE8F0C9C75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ZoneTexte 7">
            <a:extLst>
              <a:ext uri="{FF2B5EF4-FFF2-40B4-BE49-F238E27FC236}">
                <a16:creationId xmlns:a16="http://schemas.microsoft.com/office/drawing/2014/main" id="{074AD6CF-A2A2-1C46-AC57-210CF35A29AC}"/>
              </a:ext>
            </a:extLst>
          </p:cNvPr>
          <p:cNvSpPr txBox="1"/>
          <p:nvPr/>
        </p:nvSpPr>
        <p:spPr>
          <a:xfrm>
            <a:off x="2118361" y="1232565"/>
            <a:ext cx="6910937" cy="830997"/>
          </a:xfrm>
          <a:prstGeom prst="rect">
            <a:avLst/>
          </a:prstGeom>
          <a:noFill/>
        </p:spPr>
        <p:txBody>
          <a:bodyPr wrap="square" rtlCol="0">
            <a:spAutoFit/>
          </a:bodyPr>
          <a:lstStyle/>
          <a:p>
            <a:r>
              <a:rPr lang="fr-FR" sz="4800" dirty="0">
                <a:latin typeface="Rockwell Std" panose="02060603030405020103" pitchFamily="18" charset="0"/>
              </a:rPr>
              <a:t>Contact </a:t>
            </a:r>
            <a:r>
              <a:rPr lang="fr-FR" sz="4800" dirty="0" err="1">
                <a:latin typeface="Rockwell Std" panose="02060603030405020103" pitchFamily="18" charset="0"/>
              </a:rPr>
              <a:t>details</a:t>
            </a:r>
            <a:endParaRPr lang="fr-FR" sz="4800" dirty="0">
              <a:latin typeface="Rockwell Std" panose="02060603030405020103" pitchFamily="18" charset="0"/>
            </a:endParaRPr>
          </a:p>
        </p:txBody>
      </p:sp>
      <p:cxnSp>
        <p:nvCxnSpPr>
          <p:cNvPr id="11" name="Connecteur droit 10">
            <a:extLst>
              <a:ext uri="{FF2B5EF4-FFF2-40B4-BE49-F238E27FC236}">
                <a16:creationId xmlns:a16="http://schemas.microsoft.com/office/drawing/2014/main" id="{7F86384E-2E75-B347-9A26-06A5F35390C9}"/>
              </a:ext>
            </a:extLst>
          </p:cNvPr>
          <p:cNvCxnSpPr/>
          <p:nvPr/>
        </p:nvCxnSpPr>
        <p:spPr>
          <a:xfrm>
            <a:off x="2224238" y="1149075"/>
            <a:ext cx="2781701" cy="0"/>
          </a:xfrm>
          <a:prstGeom prst="line">
            <a:avLst/>
          </a:prstGeom>
          <a:ln w="76200"/>
        </p:spPr>
        <p:style>
          <a:lnRef idx="3">
            <a:schemeClr val="dk1"/>
          </a:lnRef>
          <a:fillRef idx="0">
            <a:schemeClr val="dk1"/>
          </a:fillRef>
          <a:effectRef idx="2">
            <a:schemeClr val="dk1"/>
          </a:effectRef>
          <a:fontRef idx="minor">
            <a:schemeClr val="tx1"/>
          </a:fontRef>
        </p:style>
      </p:cxnSp>
      <p:sp>
        <p:nvSpPr>
          <p:cNvPr id="12" name="ZoneTexte 11">
            <a:extLst>
              <a:ext uri="{FF2B5EF4-FFF2-40B4-BE49-F238E27FC236}">
                <a16:creationId xmlns:a16="http://schemas.microsoft.com/office/drawing/2014/main" id="{B5698649-2DAF-F445-B5F4-864DB9133FFA}"/>
              </a:ext>
            </a:extLst>
          </p:cNvPr>
          <p:cNvSpPr txBox="1"/>
          <p:nvPr/>
        </p:nvSpPr>
        <p:spPr>
          <a:xfrm>
            <a:off x="499211" y="2158273"/>
            <a:ext cx="10301635" cy="3693319"/>
          </a:xfrm>
          <a:prstGeom prst="rect">
            <a:avLst/>
          </a:prstGeom>
          <a:noFill/>
        </p:spPr>
        <p:txBody>
          <a:bodyPr wrap="square" rtlCol="0">
            <a:spAutoFit/>
          </a:bodyPr>
          <a:lstStyle/>
          <a:p>
            <a:pPr marL="285750" indent="-285750">
              <a:buFont typeface="Wingdings" panose="05000000000000000000" pitchFamily="2" charset="2"/>
              <a:buChar char="§"/>
            </a:pPr>
            <a:r>
              <a:rPr lang="fr-FR" dirty="0" err="1">
                <a:latin typeface="Arial" panose="020B0604020202020204" pitchFamily="34" charset="0"/>
                <a:cs typeface="Arial" panose="020B0604020202020204" pitchFamily="34" charset="0"/>
              </a:rPr>
              <a:t>University</a:t>
            </a:r>
            <a:r>
              <a:rPr lang="fr-FR" dirty="0">
                <a:latin typeface="Arial" panose="020B0604020202020204" pitchFamily="34" charset="0"/>
                <a:cs typeface="Arial" panose="020B0604020202020204" pitchFamily="34" charset="0"/>
              </a:rPr>
              <a:t>: Aix Marseille</a:t>
            </a:r>
          </a:p>
          <a:p>
            <a:pPr marL="285750" indent="-285750">
              <a:buFont typeface="Wingdings" panose="05000000000000000000" pitchFamily="2" charset="2"/>
              <a:buChar char="§"/>
            </a:pPr>
            <a:r>
              <a:rPr lang="fr-FR" dirty="0" err="1">
                <a:latin typeface="Arial" panose="020B0604020202020204" pitchFamily="34" charset="0"/>
                <a:cs typeface="Arial" panose="020B0604020202020204" pitchFamily="34" charset="0"/>
              </a:rPr>
              <a:t>Departement</a:t>
            </a:r>
            <a:r>
              <a:rPr lang="fr-FR" dirty="0">
                <a:latin typeface="Arial" panose="020B0604020202020204" pitchFamily="34" charset="0"/>
                <a:cs typeface="Arial" panose="020B0604020202020204" pitchFamily="34" charset="0"/>
              </a:rPr>
              <a:t>/</a:t>
            </a:r>
            <a:r>
              <a:rPr lang="fr-FR" dirty="0" err="1">
                <a:latin typeface="Arial" panose="020B0604020202020204" pitchFamily="34" charset="0"/>
                <a:cs typeface="Arial" panose="020B0604020202020204" pitchFamily="34" charset="0"/>
              </a:rPr>
              <a:t>faculty</a:t>
            </a:r>
            <a:r>
              <a:rPr lang="fr-FR" dirty="0">
                <a:latin typeface="Arial" panose="020B0604020202020204" pitchFamily="34" charset="0"/>
                <a:cs typeface="Arial" panose="020B0604020202020204" pitchFamily="34" charset="0"/>
              </a:rPr>
              <a:t>/</a:t>
            </a:r>
            <a:r>
              <a:rPr lang="fr-FR" dirty="0" err="1">
                <a:latin typeface="Arial" panose="020B0604020202020204" pitchFamily="34" charset="0"/>
                <a:cs typeface="Arial" panose="020B0604020202020204" pitchFamily="34" charset="0"/>
              </a:rPr>
              <a:t>research</a:t>
            </a:r>
            <a:r>
              <a:rPr lang="fr-FR" dirty="0">
                <a:latin typeface="Arial" panose="020B0604020202020204" pitchFamily="34" charset="0"/>
                <a:cs typeface="Arial" panose="020B0604020202020204" pitchFamily="34" charset="0"/>
              </a:rPr>
              <a:t> unit: </a:t>
            </a:r>
            <a:r>
              <a:rPr lang="fr-FR" dirty="0">
                <a:solidFill>
                  <a:srgbClr val="FF0000"/>
                </a:solidFill>
                <a:latin typeface="Arial" panose="020B0604020202020204" pitchFamily="34" charset="0"/>
                <a:cs typeface="Arial" panose="020B0604020202020204" pitchFamily="34" charset="0"/>
              </a:rPr>
              <a:t>Institute of Fusion Science and Instrumentation in </a:t>
            </a:r>
            <a:r>
              <a:rPr lang="fr-FR" dirty="0" err="1">
                <a:solidFill>
                  <a:srgbClr val="FF0000"/>
                </a:solidFill>
                <a:latin typeface="Arial" panose="020B0604020202020204" pitchFamily="34" charset="0"/>
                <a:cs typeface="Arial" panose="020B0604020202020204" pitchFamily="34" charset="0"/>
              </a:rPr>
              <a:t>Nuclear</a:t>
            </a:r>
            <a:r>
              <a:rPr lang="fr-FR" dirty="0">
                <a:solidFill>
                  <a:srgbClr val="FF0000"/>
                </a:solidFill>
                <a:latin typeface="Arial" panose="020B0604020202020204" pitchFamily="34" charset="0"/>
                <a:cs typeface="Arial" panose="020B0604020202020204" pitchFamily="34" charset="0"/>
              </a:rPr>
              <a:t> </a:t>
            </a:r>
            <a:r>
              <a:rPr lang="fr-FR" dirty="0" err="1">
                <a:solidFill>
                  <a:srgbClr val="FF0000"/>
                </a:solidFill>
                <a:latin typeface="Arial" panose="020B0604020202020204" pitchFamily="34" charset="0"/>
                <a:cs typeface="Arial" panose="020B0604020202020204" pitchFamily="34" charset="0"/>
              </a:rPr>
              <a:t>Environements</a:t>
            </a:r>
            <a:r>
              <a:rPr lang="fr-FR" dirty="0">
                <a:solidFill>
                  <a:srgbClr val="FF0000"/>
                </a:solidFill>
                <a:latin typeface="Arial" panose="020B0604020202020204" pitchFamily="34" charset="0"/>
                <a:cs typeface="Arial" panose="020B0604020202020204" pitchFamily="34" charset="0"/>
              </a:rPr>
              <a:t> (ISFIN)</a:t>
            </a:r>
          </a:p>
          <a:p>
            <a:pPr marL="285750" indent="-285750">
              <a:buFont typeface="Wingdings" panose="05000000000000000000" pitchFamily="2" charset="2"/>
              <a:buChar char="§"/>
            </a:pPr>
            <a:r>
              <a:rPr lang="fr-FR" dirty="0">
                <a:latin typeface="Arial" panose="020B0604020202020204" pitchFamily="34" charset="0"/>
                <a:cs typeface="Arial" panose="020B0604020202020204" pitchFamily="34" charset="0"/>
              </a:rPr>
              <a:t>Name/</a:t>
            </a:r>
            <a:r>
              <a:rPr lang="fr-FR" dirty="0" err="1">
                <a:latin typeface="Arial" panose="020B0604020202020204" pitchFamily="34" charset="0"/>
                <a:cs typeface="Arial" panose="020B0604020202020204" pitchFamily="34" charset="0"/>
              </a:rPr>
              <a:t>Surname</a:t>
            </a:r>
            <a:r>
              <a:rPr lang="fr-FR" dirty="0">
                <a:latin typeface="Arial" panose="020B0604020202020204" pitchFamily="34" charset="0"/>
                <a:cs typeface="Arial" panose="020B0604020202020204" pitchFamily="34" charset="0"/>
              </a:rPr>
              <a:t>: Gilles CARTRY</a:t>
            </a:r>
          </a:p>
          <a:p>
            <a:pPr marL="285750" indent="-285750">
              <a:buFont typeface="Wingdings" panose="05000000000000000000" pitchFamily="2" charset="2"/>
              <a:buChar char="§"/>
            </a:pPr>
            <a:r>
              <a:rPr lang="fr-FR" dirty="0" err="1">
                <a:latin typeface="Arial" panose="020B0604020202020204" pitchFamily="34" charset="0"/>
                <a:cs typeface="Arial" panose="020B0604020202020204" pitchFamily="34" charset="0"/>
              </a:rPr>
              <a:t>Function</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deputy</a:t>
            </a:r>
            <a:r>
              <a:rPr lang="fr-FR" dirty="0">
                <a:latin typeface="Arial" panose="020B0604020202020204" pitchFamily="34" charset="0"/>
                <a:cs typeface="Arial" panose="020B0604020202020204" pitchFamily="34" charset="0"/>
              </a:rPr>
              <a:t> </a:t>
            </a:r>
            <a:r>
              <a:rPr lang="fr-FR" dirty="0" err="1">
                <a:latin typeface="Arial" panose="020B0604020202020204" pitchFamily="34" charset="0"/>
                <a:cs typeface="Arial" panose="020B0604020202020204" pitchFamily="34" charset="0"/>
              </a:rPr>
              <a:t>director</a:t>
            </a:r>
            <a:r>
              <a:rPr lang="fr-FR" dirty="0">
                <a:latin typeface="Arial" panose="020B0604020202020204" pitchFamily="34" charset="0"/>
                <a:cs typeface="Arial" panose="020B0604020202020204" pitchFamily="34" charset="0"/>
              </a:rPr>
              <a:t> for </a:t>
            </a:r>
            <a:r>
              <a:rPr lang="fr-FR" dirty="0" err="1">
                <a:latin typeface="Arial" panose="020B0604020202020204" pitchFamily="34" charset="0"/>
                <a:cs typeface="Arial" panose="020B0604020202020204" pitchFamily="34" charset="0"/>
              </a:rPr>
              <a:t>education</a:t>
            </a:r>
            <a:endParaRPr lang="fr-F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fr-FR" dirty="0">
                <a:latin typeface="Arial" panose="020B0604020202020204" pitchFamily="34" charset="0"/>
                <a:cs typeface="Arial" panose="020B0604020202020204" pitchFamily="34" charset="0"/>
              </a:rPr>
              <a:t>Email </a:t>
            </a:r>
            <a:r>
              <a:rPr lang="fr-FR" dirty="0" err="1">
                <a:latin typeface="Arial" panose="020B0604020202020204" pitchFamily="34" charset="0"/>
                <a:cs typeface="Arial" panose="020B0604020202020204" pitchFamily="34" charset="0"/>
              </a:rPr>
              <a:t>address</a:t>
            </a:r>
            <a:r>
              <a:rPr lang="fr-FR" dirty="0">
                <a:latin typeface="Arial" panose="020B0604020202020204" pitchFamily="34" charset="0"/>
                <a:cs typeface="Arial" panose="020B0604020202020204" pitchFamily="34" charset="0"/>
              </a:rPr>
              <a:t>/Phone </a:t>
            </a:r>
            <a:r>
              <a:rPr lang="fr-FR" dirty="0" err="1">
                <a:latin typeface="Arial" panose="020B0604020202020204" pitchFamily="34" charset="0"/>
                <a:cs typeface="Arial" panose="020B0604020202020204" pitchFamily="34" charset="0"/>
              </a:rPr>
              <a:t>number</a:t>
            </a:r>
            <a:r>
              <a:rPr lang="fr-FR"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hlinkClick r:id="rId3"/>
              </a:rPr>
              <a:t>isfin-direction@univ-amu.fr</a:t>
            </a:r>
            <a:endParaRPr lang="fr-F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r>
              <a:rPr lang="fr-FR" dirty="0" err="1">
                <a:latin typeface="Arial" panose="020B0604020202020204" pitchFamily="34" charset="0"/>
                <a:cs typeface="Arial" panose="020B0604020202020204" pitchFamily="34" charset="0"/>
              </a:rPr>
              <a:t>Webpage</a:t>
            </a:r>
            <a:r>
              <a:rPr lang="fr-FR"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hlinkClick r:id="rId4"/>
              </a:rPr>
              <a:t>https://www.univ-amu.fr/en/isfin</a:t>
            </a:r>
            <a:endParaRPr lang="fr-F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fr-FR"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fr-FR" dirty="0">
              <a:latin typeface="Arial" panose="020B0604020202020204" pitchFamily="34" charset="0"/>
              <a:cs typeface="Arial" panose="020B0604020202020204" pitchFamily="34" charset="0"/>
            </a:endParaRPr>
          </a:p>
          <a:p>
            <a:pPr algn="just"/>
            <a:r>
              <a:rPr lang="en-US" i="1" dirty="0">
                <a:solidFill>
                  <a:srgbClr val="7030A0"/>
                </a:solidFill>
              </a:rPr>
              <a:t>Created by Aix-Marseille University, the ISFIN (Institute for Fusion and Instrumentation Sciences in Nuclear Environments) fosters training and research in fusion sciences, nuclear instrumentation, and the mechanical characterization of materials and structures for fission and fusion, with an interdisciplinary approach,  including societal aspects</a:t>
            </a:r>
            <a:endParaRPr lang="fr-FR" i="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479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EB92113-B8DA-C544-862A-F9306BD02B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ZoneTexte 5">
            <a:extLst>
              <a:ext uri="{FF2B5EF4-FFF2-40B4-BE49-F238E27FC236}">
                <a16:creationId xmlns:a16="http://schemas.microsoft.com/office/drawing/2014/main" id="{32FD4F57-9798-8048-B515-943F96C21256}"/>
              </a:ext>
            </a:extLst>
          </p:cNvPr>
          <p:cNvSpPr txBox="1"/>
          <p:nvPr/>
        </p:nvSpPr>
        <p:spPr>
          <a:xfrm>
            <a:off x="1031683" y="1564824"/>
            <a:ext cx="6910937" cy="830997"/>
          </a:xfrm>
          <a:prstGeom prst="rect">
            <a:avLst/>
          </a:prstGeom>
          <a:noFill/>
        </p:spPr>
        <p:txBody>
          <a:bodyPr wrap="square" rtlCol="0">
            <a:spAutoFit/>
          </a:bodyPr>
          <a:lstStyle/>
          <a:p>
            <a:r>
              <a:rPr lang="fr-FR" sz="4800" dirty="0" err="1">
                <a:latin typeface="Rockwell Std" panose="02060603030405020103" pitchFamily="18" charset="0"/>
              </a:rPr>
              <a:t>My</a:t>
            </a:r>
            <a:r>
              <a:rPr lang="fr-FR" sz="4800" dirty="0">
                <a:latin typeface="Rockwell Std" panose="02060603030405020103" pitchFamily="18" charset="0"/>
              </a:rPr>
              <a:t>/</a:t>
            </a:r>
            <a:r>
              <a:rPr lang="fr-FR" sz="4800" dirty="0" err="1">
                <a:latin typeface="Rockwell Std" panose="02060603030405020103" pitchFamily="18" charset="0"/>
              </a:rPr>
              <a:t>our</a:t>
            </a:r>
            <a:r>
              <a:rPr lang="fr-FR" sz="4800" dirty="0">
                <a:latin typeface="Rockwell Std" panose="02060603030405020103" pitchFamily="18" charset="0"/>
              </a:rPr>
              <a:t> </a:t>
            </a:r>
            <a:r>
              <a:rPr lang="fr-FR" sz="4800" dirty="0" err="1">
                <a:latin typeface="Rockwell Std" panose="02060603030405020103" pitchFamily="18" charset="0"/>
              </a:rPr>
              <a:t>project</a:t>
            </a:r>
            <a:endParaRPr lang="fr-FR" sz="4800" dirty="0">
              <a:latin typeface="Rockwell Std" panose="02060603030405020103" pitchFamily="18" charset="0"/>
            </a:endParaRPr>
          </a:p>
        </p:txBody>
      </p:sp>
      <p:cxnSp>
        <p:nvCxnSpPr>
          <p:cNvPr id="7" name="Connecteur droit 6">
            <a:extLst>
              <a:ext uri="{FF2B5EF4-FFF2-40B4-BE49-F238E27FC236}">
                <a16:creationId xmlns:a16="http://schemas.microsoft.com/office/drawing/2014/main" id="{87BCAB65-4566-AE45-9BFE-A29928450A52}"/>
              </a:ext>
            </a:extLst>
          </p:cNvPr>
          <p:cNvCxnSpPr/>
          <p:nvPr/>
        </p:nvCxnSpPr>
        <p:spPr>
          <a:xfrm>
            <a:off x="1137560" y="1481334"/>
            <a:ext cx="2781701" cy="0"/>
          </a:xfrm>
          <a:prstGeom prst="line">
            <a:avLst/>
          </a:prstGeom>
          <a:ln w="76200"/>
        </p:spPr>
        <p:style>
          <a:lnRef idx="3">
            <a:schemeClr val="dk1"/>
          </a:lnRef>
          <a:fillRef idx="0">
            <a:schemeClr val="dk1"/>
          </a:fillRef>
          <a:effectRef idx="2">
            <a:schemeClr val="dk1"/>
          </a:effectRef>
          <a:fontRef idx="minor">
            <a:schemeClr val="tx1"/>
          </a:fontRef>
        </p:style>
      </p:cxnSp>
      <p:sp>
        <p:nvSpPr>
          <p:cNvPr id="8" name="ZoneTexte 7">
            <a:extLst>
              <a:ext uri="{FF2B5EF4-FFF2-40B4-BE49-F238E27FC236}">
                <a16:creationId xmlns:a16="http://schemas.microsoft.com/office/drawing/2014/main" id="{0C6B44A3-5533-5B4C-9E13-72D85A475249}"/>
              </a:ext>
            </a:extLst>
          </p:cNvPr>
          <p:cNvSpPr txBox="1"/>
          <p:nvPr/>
        </p:nvSpPr>
        <p:spPr>
          <a:xfrm>
            <a:off x="127910" y="2690336"/>
            <a:ext cx="11730715" cy="3077766"/>
          </a:xfrm>
          <a:prstGeom prst="rect">
            <a:avLst/>
          </a:prstGeom>
          <a:noFill/>
        </p:spPr>
        <p:txBody>
          <a:bodyPr wrap="square" rtlCol="0">
            <a:spAutoFit/>
          </a:bodyPr>
          <a:lstStyle/>
          <a:p>
            <a:pPr algn="just"/>
            <a:r>
              <a:rPr lang="en-US" dirty="0"/>
              <a:t>The graduate school (GS) in Fusion Science and Instrumentation in Nuclear Environments (ISFIN) at AMU wants to encourage the international mobility of its PhD students, through a call for mobility. The draft of the call is attached to this document. Basically, the student is free to move in any laboratory to develop a new collaboration, learn a new technique, increase its disciplinary skills, get a chance to obtain the European PhD label... This mobility can be out of the main stream of its PhD topic, in agreement with the PhD advisor(s). </a:t>
            </a:r>
          </a:p>
          <a:p>
            <a:endParaRPr lang="fr-FR" sz="1400" i="1" dirty="0">
              <a:latin typeface="Arial" panose="020B0604020202020204" pitchFamily="34" charset="0"/>
              <a:cs typeface="Arial" panose="020B0604020202020204" pitchFamily="34" charset="0"/>
            </a:endParaRPr>
          </a:p>
          <a:p>
            <a:r>
              <a:rPr lang="en-US" dirty="0">
                <a:solidFill>
                  <a:srgbClr val="FF0000"/>
                </a:solidFill>
                <a:cs typeface="Arial" panose="020B0604020202020204" pitchFamily="34" charset="0"/>
              </a:rPr>
              <a:t>The ISFIN GS wants to encourage mobility within CIVIS</a:t>
            </a:r>
            <a:r>
              <a:rPr lang="en-US" dirty="0">
                <a:solidFill>
                  <a:srgbClr val="0070C0"/>
                </a:solidFill>
                <a:cs typeface="Arial" panose="020B0604020202020204" pitchFamily="34" charset="0"/>
              </a:rPr>
              <a:t>. </a:t>
            </a:r>
            <a:r>
              <a:rPr lang="en-US" dirty="0">
                <a:solidFill>
                  <a:schemeClr val="accent1"/>
                </a:solidFill>
                <a:cs typeface="Arial" panose="020B0604020202020204" pitchFamily="34" charset="0"/>
              </a:rPr>
              <a:t>For that purpose we are looking for possible host laboratories within CIVIS, which would potentially accept to receive PhD students for a period between ~6 weeks and 3 months. The scientific program of the visit would have to be co-defined by the candidate and the host laboratory prior to the project submission. If accepted, the mobility costs of the PhD students would be integrally funded by ISFIN.</a:t>
            </a:r>
          </a:p>
          <a:p>
            <a:endParaRPr lang="fr-FR" dirty="0">
              <a:solidFill>
                <a:schemeClr val="accent1"/>
              </a:solidFill>
              <a:cs typeface="Arial" panose="020B0604020202020204" pitchFamily="34" charset="0"/>
            </a:endParaRPr>
          </a:p>
        </p:txBody>
      </p:sp>
    </p:spTree>
    <p:extLst>
      <p:ext uri="{BB962C8B-B14F-4D97-AF65-F5344CB8AC3E}">
        <p14:creationId xmlns:p14="http://schemas.microsoft.com/office/powerpoint/2010/main" val="1801529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EB92113-B8DA-C544-862A-F9306BD02B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ZoneTexte 5">
            <a:extLst>
              <a:ext uri="{FF2B5EF4-FFF2-40B4-BE49-F238E27FC236}">
                <a16:creationId xmlns:a16="http://schemas.microsoft.com/office/drawing/2014/main" id="{32FD4F57-9798-8048-B515-943F96C21256}"/>
              </a:ext>
            </a:extLst>
          </p:cNvPr>
          <p:cNvSpPr txBox="1"/>
          <p:nvPr/>
        </p:nvSpPr>
        <p:spPr>
          <a:xfrm>
            <a:off x="1031683" y="1564824"/>
            <a:ext cx="6910937" cy="830997"/>
          </a:xfrm>
          <a:prstGeom prst="rect">
            <a:avLst/>
          </a:prstGeom>
          <a:noFill/>
        </p:spPr>
        <p:txBody>
          <a:bodyPr wrap="square" rtlCol="0">
            <a:spAutoFit/>
          </a:bodyPr>
          <a:lstStyle/>
          <a:p>
            <a:r>
              <a:rPr lang="fr-FR" sz="4800" dirty="0" err="1">
                <a:latin typeface="Rockwell Std" panose="02060603030405020103" pitchFamily="18" charset="0"/>
              </a:rPr>
              <a:t>My</a:t>
            </a:r>
            <a:r>
              <a:rPr lang="fr-FR" sz="4800" dirty="0">
                <a:latin typeface="Rockwell Std" panose="02060603030405020103" pitchFamily="18" charset="0"/>
              </a:rPr>
              <a:t>/</a:t>
            </a:r>
            <a:r>
              <a:rPr lang="fr-FR" sz="4800" dirty="0" err="1">
                <a:latin typeface="Rockwell Std" panose="02060603030405020103" pitchFamily="18" charset="0"/>
              </a:rPr>
              <a:t>our</a:t>
            </a:r>
            <a:r>
              <a:rPr lang="fr-FR" sz="4800" dirty="0">
                <a:latin typeface="Rockwell Std" panose="02060603030405020103" pitchFamily="18" charset="0"/>
              </a:rPr>
              <a:t> </a:t>
            </a:r>
            <a:r>
              <a:rPr lang="fr-FR" sz="4800" dirty="0" err="1">
                <a:latin typeface="Rockwell Std" panose="02060603030405020103" pitchFamily="18" charset="0"/>
              </a:rPr>
              <a:t>project</a:t>
            </a:r>
            <a:endParaRPr lang="fr-FR" sz="4800" dirty="0">
              <a:latin typeface="Rockwell Std" panose="02060603030405020103" pitchFamily="18" charset="0"/>
            </a:endParaRPr>
          </a:p>
        </p:txBody>
      </p:sp>
      <p:cxnSp>
        <p:nvCxnSpPr>
          <p:cNvPr id="7" name="Connecteur droit 6">
            <a:extLst>
              <a:ext uri="{FF2B5EF4-FFF2-40B4-BE49-F238E27FC236}">
                <a16:creationId xmlns:a16="http://schemas.microsoft.com/office/drawing/2014/main" id="{87BCAB65-4566-AE45-9BFE-A29928450A52}"/>
              </a:ext>
            </a:extLst>
          </p:cNvPr>
          <p:cNvCxnSpPr/>
          <p:nvPr/>
        </p:nvCxnSpPr>
        <p:spPr>
          <a:xfrm>
            <a:off x="1137560" y="1481334"/>
            <a:ext cx="2781701" cy="0"/>
          </a:xfrm>
          <a:prstGeom prst="line">
            <a:avLst/>
          </a:prstGeom>
          <a:ln w="76200"/>
        </p:spPr>
        <p:style>
          <a:lnRef idx="3">
            <a:schemeClr val="dk1"/>
          </a:lnRef>
          <a:fillRef idx="0">
            <a:schemeClr val="dk1"/>
          </a:fillRef>
          <a:effectRef idx="2">
            <a:schemeClr val="dk1"/>
          </a:effectRef>
          <a:fontRef idx="minor">
            <a:schemeClr val="tx1"/>
          </a:fontRef>
        </p:style>
      </p:cxnSp>
      <p:sp>
        <p:nvSpPr>
          <p:cNvPr id="9" name="ZoneTexte 8">
            <a:extLst>
              <a:ext uri="{FF2B5EF4-FFF2-40B4-BE49-F238E27FC236}">
                <a16:creationId xmlns:a16="http://schemas.microsoft.com/office/drawing/2014/main" id="{0C6B44A3-5533-5B4C-9E13-72D85A475249}"/>
              </a:ext>
            </a:extLst>
          </p:cNvPr>
          <p:cNvSpPr txBox="1"/>
          <p:nvPr/>
        </p:nvSpPr>
        <p:spPr>
          <a:xfrm>
            <a:off x="127910" y="2395821"/>
            <a:ext cx="11730715" cy="4247317"/>
          </a:xfrm>
          <a:prstGeom prst="rect">
            <a:avLst/>
          </a:prstGeom>
          <a:noFill/>
        </p:spPr>
        <p:txBody>
          <a:bodyPr wrap="square" rtlCol="0">
            <a:spAutoFit/>
          </a:bodyPr>
          <a:lstStyle/>
          <a:p>
            <a:r>
              <a:rPr lang="en-US" dirty="0">
                <a:solidFill>
                  <a:srgbClr val="FF0000"/>
                </a:solidFill>
              </a:rPr>
              <a:t>Students of our graduate school have either:</a:t>
            </a:r>
          </a:p>
          <a:p>
            <a:endParaRPr lang="en-US" dirty="0"/>
          </a:p>
          <a:p>
            <a:pPr marL="285750" indent="-285750">
              <a:buFont typeface="Arial" panose="020B0604020202020204" pitchFamily="34" charset="0"/>
              <a:buChar char="•"/>
            </a:pPr>
            <a:r>
              <a:rPr lang="en-US" dirty="0"/>
              <a:t>    a formation in fundamental physics with a specialization in Fusion science, or</a:t>
            </a:r>
          </a:p>
          <a:p>
            <a:pPr marL="285750" indent="-285750">
              <a:buFont typeface="Arial" panose="020B0604020202020204" pitchFamily="34" charset="0"/>
              <a:buChar char="•"/>
            </a:pPr>
            <a:r>
              <a:rPr lang="en-US" dirty="0"/>
              <a:t>    a formation in Instrumentation, Metrology, Measurement with a specialization in nuclear instrumentation, or</a:t>
            </a:r>
          </a:p>
          <a:p>
            <a:pPr marL="285750" indent="-285750">
              <a:buFont typeface="Arial" panose="020B0604020202020204" pitchFamily="34" charset="0"/>
              <a:buChar char="•"/>
            </a:pPr>
            <a:r>
              <a:rPr lang="en-US" dirty="0"/>
              <a:t>    a formation in mathematics/mechanics with a specialization in modelling, or</a:t>
            </a:r>
          </a:p>
          <a:p>
            <a:pPr marL="285750" indent="-285750">
              <a:buFont typeface="Arial" panose="020B0604020202020204" pitchFamily="34" charset="0"/>
              <a:buChar char="•"/>
            </a:pPr>
            <a:r>
              <a:rPr lang="en-US" dirty="0"/>
              <a:t>    an engineering formation in material or thermal science, or</a:t>
            </a:r>
          </a:p>
          <a:p>
            <a:pPr marL="285750" indent="-285750">
              <a:buFont typeface="Arial" panose="020B0604020202020204" pitchFamily="34" charset="0"/>
              <a:buChar char="•"/>
            </a:pPr>
            <a:r>
              <a:rPr lang="en-US" dirty="0"/>
              <a:t>    a formation in sociology or law </a:t>
            </a:r>
          </a:p>
          <a:p>
            <a:endParaRPr lang="en-US" dirty="0"/>
          </a:p>
          <a:p>
            <a:r>
              <a:rPr lang="en-US" dirty="0">
                <a:solidFill>
                  <a:schemeClr val="accent1"/>
                </a:solidFill>
              </a:rPr>
              <a:t>Their PhD subjects deal with:</a:t>
            </a:r>
          </a:p>
          <a:p>
            <a:pPr marL="285750" indent="-285750">
              <a:buFont typeface="Arial" panose="020B0604020202020204" pitchFamily="34" charset="0"/>
              <a:buChar char="•"/>
            </a:pPr>
            <a:r>
              <a:rPr lang="en-US" dirty="0">
                <a:solidFill>
                  <a:schemeClr val="accent1"/>
                </a:solidFill>
              </a:rPr>
              <a:t>        Edge plasma physics and plasma wall interactions</a:t>
            </a:r>
          </a:p>
          <a:p>
            <a:pPr marL="285750" indent="-285750">
              <a:buFont typeface="Arial" panose="020B0604020202020204" pitchFamily="34" charset="0"/>
              <a:buChar char="•"/>
            </a:pPr>
            <a:r>
              <a:rPr lang="en-US" dirty="0">
                <a:solidFill>
                  <a:schemeClr val="accent1"/>
                </a:solidFill>
              </a:rPr>
              <a:t>        Physics of containment of magnetized plasmas</a:t>
            </a:r>
          </a:p>
          <a:p>
            <a:pPr marL="285750" indent="-285750">
              <a:buFont typeface="Arial" panose="020B0604020202020204" pitchFamily="34" charset="0"/>
              <a:buChar char="•"/>
            </a:pPr>
            <a:r>
              <a:rPr lang="en-US" dirty="0">
                <a:solidFill>
                  <a:schemeClr val="accent1"/>
                </a:solidFill>
              </a:rPr>
              <a:t>        Nuclear instrumentation and detection: sensors/detectors, ruggedized electronics</a:t>
            </a:r>
          </a:p>
          <a:p>
            <a:pPr marL="285750" indent="-285750">
              <a:buFont typeface="Arial" panose="020B0604020202020204" pitchFamily="34" charset="0"/>
              <a:buChar char="•"/>
            </a:pPr>
            <a:r>
              <a:rPr lang="en-US" dirty="0">
                <a:solidFill>
                  <a:schemeClr val="accent1"/>
                </a:solidFill>
              </a:rPr>
              <a:t>        Materials and Structures: Characterization and Modeling</a:t>
            </a:r>
          </a:p>
          <a:p>
            <a:pPr marL="285750" indent="-285750">
              <a:buFont typeface="Arial" panose="020B0604020202020204" pitchFamily="34" charset="0"/>
              <a:buChar char="•"/>
            </a:pPr>
            <a:r>
              <a:rPr lang="en-US" dirty="0">
                <a:solidFill>
                  <a:schemeClr val="accent1"/>
                </a:solidFill>
              </a:rPr>
              <a:t>        Thermal diagnostics and measurement of </a:t>
            </a:r>
            <a:r>
              <a:rPr lang="en-US" dirty="0" err="1">
                <a:solidFill>
                  <a:schemeClr val="accent1"/>
                </a:solidFill>
              </a:rPr>
              <a:t>thermophysical</a:t>
            </a:r>
            <a:r>
              <a:rPr lang="en-US" dirty="0">
                <a:solidFill>
                  <a:schemeClr val="accent1"/>
                </a:solidFill>
              </a:rPr>
              <a:t> properties</a:t>
            </a:r>
          </a:p>
          <a:p>
            <a:pPr marL="285750" indent="-285750">
              <a:buFont typeface="Arial" panose="020B0604020202020204" pitchFamily="34" charset="0"/>
              <a:buChar char="•"/>
            </a:pPr>
            <a:r>
              <a:rPr lang="en-US" dirty="0">
                <a:solidFill>
                  <a:schemeClr val="accent1"/>
                </a:solidFill>
              </a:rPr>
              <a:t>        Human and Social Sciences, laws, in relation with nuclear topics</a:t>
            </a:r>
            <a:endParaRPr lang="fr-FR" dirty="0">
              <a:solidFill>
                <a:schemeClr val="accent1"/>
              </a:solidFill>
              <a:cs typeface="Arial" panose="020B0604020202020204" pitchFamily="34" charset="0"/>
            </a:endParaRPr>
          </a:p>
        </p:txBody>
      </p:sp>
    </p:spTree>
    <p:extLst>
      <p:ext uri="{BB962C8B-B14F-4D97-AF65-F5344CB8AC3E}">
        <p14:creationId xmlns:p14="http://schemas.microsoft.com/office/powerpoint/2010/main" val="378351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EB92113-B8DA-C544-862A-F9306BD02B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ZoneTexte 5">
            <a:extLst>
              <a:ext uri="{FF2B5EF4-FFF2-40B4-BE49-F238E27FC236}">
                <a16:creationId xmlns:a16="http://schemas.microsoft.com/office/drawing/2014/main" id="{32FD4F57-9798-8048-B515-943F96C21256}"/>
              </a:ext>
            </a:extLst>
          </p:cNvPr>
          <p:cNvSpPr txBox="1"/>
          <p:nvPr/>
        </p:nvSpPr>
        <p:spPr>
          <a:xfrm>
            <a:off x="1031683" y="1564824"/>
            <a:ext cx="6910937" cy="830997"/>
          </a:xfrm>
          <a:prstGeom prst="rect">
            <a:avLst/>
          </a:prstGeom>
          <a:noFill/>
        </p:spPr>
        <p:txBody>
          <a:bodyPr wrap="square" rtlCol="0">
            <a:spAutoFit/>
          </a:bodyPr>
          <a:lstStyle/>
          <a:p>
            <a:r>
              <a:rPr lang="fr-FR" sz="4800" dirty="0">
                <a:latin typeface="Rockwell Std" panose="02060603030405020103" pitchFamily="18" charset="0"/>
              </a:rPr>
              <a:t>Link to CIVIS</a:t>
            </a:r>
          </a:p>
        </p:txBody>
      </p:sp>
      <p:cxnSp>
        <p:nvCxnSpPr>
          <p:cNvPr id="7" name="Connecteur droit 6">
            <a:extLst>
              <a:ext uri="{FF2B5EF4-FFF2-40B4-BE49-F238E27FC236}">
                <a16:creationId xmlns:a16="http://schemas.microsoft.com/office/drawing/2014/main" id="{87BCAB65-4566-AE45-9BFE-A29928450A52}"/>
              </a:ext>
            </a:extLst>
          </p:cNvPr>
          <p:cNvCxnSpPr/>
          <p:nvPr/>
        </p:nvCxnSpPr>
        <p:spPr>
          <a:xfrm>
            <a:off x="1137560" y="1481334"/>
            <a:ext cx="2781701" cy="0"/>
          </a:xfrm>
          <a:prstGeom prst="line">
            <a:avLst/>
          </a:prstGeom>
          <a:ln w="76200"/>
        </p:spPr>
        <p:style>
          <a:lnRef idx="3">
            <a:schemeClr val="dk1"/>
          </a:lnRef>
          <a:fillRef idx="0">
            <a:schemeClr val="dk1"/>
          </a:fillRef>
          <a:effectRef idx="2">
            <a:schemeClr val="dk1"/>
          </a:effectRef>
          <a:fontRef idx="minor">
            <a:schemeClr val="tx1"/>
          </a:fontRef>
        </p:style>
      </p:cxnSp>
      <p:sp>
        <p:nvSpPr>
          <p:cNvPr id="8" name="ZoneTexte 7">
            <a:extLst>
              <a:ext uri="{FF2B5EF4-FFF2-40B4-BE49-F238E27FC236}">
                <a16:creationId xmlns:a16="http://schemas.microsoft.com/office/drawing/2014/main" id="{0C6B44A3-5533-5B4C-9E13-72D85A475249}"/>
              </a:ext>
            </a:extLst>
          </p:cNvPr>
          <p:cNvSpPr txBox="1"/>
          <p:nvPr/>
        </p:nvSpPr>
        <p:spPr>
          <a:xfrm>
            <a:off x="1137560" y="2419763"/>
            <a:ext cx="10959190" cy="1754326"/>
          </a:xfrm>
          <a:prstGeom prst="rect">
            <a:avLst/>
          </a:prstGeom>
          <a:noFill/>
        </p:spPr>
        <p:txBody>
          <a:bodyPr wrap="square" rtlCol="0">
            <a:spAutoFit/>
          </a:bodyPr>
          <a:lstStyle/>
          <a:p>
            <a:r>
              <a:rPr lang="en-GB" dirty="0"/>
              <a:t>My/our initiative relates to the following CIVIS global challenge:</a:t>
            </a:r>
          </a:p>
          <a:p>
            <a:pPr marL="434975" lvl="0"/>
            <a:r>
              <a:rPr lang="en-GB" dirty="0">
                <a:sym typeface="Wingdings" panose="05000000000000000000" pitchFamily="2" charset="2"/>
              </a:rPr>
              <a:t>  </a:t>
            </a:r>
            <a:r>
              <a:rPr lang="en-GB" dirty="0"/>
              <a:t>Climate, Energy, Environment</a:t>
            </a:r>
            <a:endParaRPr lang="fr-FR" dirty="0"/>
          </a:p>
          <a:p>
            <a:pPr marL="720725" lvl="0" indent="-285750">
              <a:buFont typeface="Wingdings" panose="05000000000000000000" pitchFamily="2" charset="2"/>
              <a:buChar char="q"/>
            </a:pPr>
            <a:r>
              <a:rPr lang="en-GB" dirty="0"/>
              <a:t>Health</a:t>
            </a:r>
            <a:endParaRPr lang="fr-FR" dirty="0"/>
          </a:p>
          <a:p>
            <a:pPr marL="720725" lvl="0" indent="-285750">
              <a:buFont typeface="Wingdings" panose="05000000000000000000" pitchFamily="2" charset="2"/>
              <a:buChar char="q"/>
            </a:pPr>
            <a:r>
              <a:rPr lang="en-GB" dirty="0"/>
              <a:t>Society, Culture, Heritage</a:t>
            </a:r>
            <a:endParaRPr lang="fr-FR" dirty="0"/>
          </a:p>
          <a:p>
            <a:pPr marL="720725" lvl="0" indent="-285750">
              <a:buFont typeface="Wingdings" panose="05000000000000000000" pitchFamily="2" charset="2"/>
              <a:buChar char="q"/>
            </a:pPr>
            <a:r>
              <a:rPr lang="en-GB" dirty="0"/>
              <a:t>Digital &amp; Technological Transformations</a:t>
            </a:r>
            <a:endParaRPr lang="fr-FR" dirty="0"/>
          </a:p>
          <a:p>
            <a:pPr marL="720725" lvl="0" indent="-285750">
              <a:buFont typeface="Wingdings" panose="05000000000000000000" pitchFamily="2" charset="2"/>
              <a:buChar char="q"/>
            </a:pPr>
            <a:r>
              <a:rPr lang="en-GB" dirty="0"/>
              <a:t>Cities, Territories, Mobility</a:t>
            </a:r>
          </a:p>
        </p:txBody>
      </p:sp>
      <p:sp>
        <p:nvSpPr>
          <p:cNvPr id="9" name="ZoneTexte 8">
            <a:extLst>
              <a:ext uri="{FF2B5EF4-FFF2-40B4-BE49-F238E27FC236}">
                <a16:creationId xmlns:a16="http://schemas.microsoft.com/office/drawing/2014/main" id="{0C6B44A3-5533-5B4C-9E13-72D85A475249}"/>
              </a:ext>
            </a:extLst>
          </p:cNvPr>
          <p:cNvSpPr txBox="1"/>
          <p:nvPr/>
        </p:nvSpPr>
        <p:spPr>
          <a:xfrm>
            <a:off x="42185" y="3963796"/>
            <a:ext cx="11825965" cy="923330"/>
          </a:xfrm>
          <a:prstGeom prst="rect">
            <a:avLst/>
          </a:prstGeom>
          <a:noFill/>
        </p:spPr>
        <p:txBody>
          <a:bodyPr wrap="square" rtlCol="0">
            <a:spAutoFit/>
          </a:bodyPr>
          <a:lstStyle/>
          <a:p>
            <a:pPr marL="434975" lvl="0" algn="ctr"/>
            <a:endParaRPr lang="en-GB" dirty="0"/>
          </a:p>
          <a:p>
            <a:pPr lvl="0" algn="ctr"/>
            <a:r>
              <a:rPr lang="en-GB" dirty="0">
                <a:solidFill>
                  <a:srgbClr val="FF0000"/>
                </a:solidFill>
              </a:rPr>
              <a:t>We are looking for potential host laboratories doing research in one of the field in relation with the formation of our students (see previous slide)</a:t>
            </a:r>
            <a:endParaRPr lang="fr-FR"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089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2EB92113-B8DA-C544-862A-F9306BD02B7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ZoneTexte 5">
            <a:extLst>
              <a:ext uri="{FF2B5EF4-FFF2-40B4-BE49-F238E27FC236}">
                <a16:creationId xmlns:a16="http://schemas.microsoft.com/office/drawing/2014/main" id="{32FD4F57-9798-8048-B515-943F96C21256}"/>
              </a:ext>
            </a:extLst>
          </p:cNvPr>
          <p:cNvSpPr txBox="1"/>
          <p:nvPr/>
        </p:nvSpPr>
        <p:spPr>
          <a:xfrm>
            <a:off x="1031683" y="1564824"/>
            <a:ext cx="6910937" cy="830997"/>
          </a:xfrm>
          <a:prstGeom prst="rect">
            <a:avLst/>
          </a:prstGeom>
          <a:noFill/>
        </p:spPr>
        <p:txBody>
          <a:bodyPr wrap="square" rtlCol="0">
            <a:spAutoFit/>
          </a:bodyPr>
          <a:lstStyle/>
          <a:p>
            <a:r>
              <a:rPr lang="fr-FR" sz="4800" dirty="0">
                <a:latin typeface="Rockwell Std" panose="02060603030405020103" pitchFamily="18" charset="0"/>
              </a:rPr>
              <a:t>Partnership</a:t>
            </a:r>
          </a:p>
        </p:txBody>
      </p:sp>
      <p:cxnSp>
        <p:nvCxnSpPr>
          <p:cNvPr id="7" name="Connecteur droit 6">
            <a:extLst>
              <a:ext uri="{FF2B5EF4-FFF2-40B4-BE49-F238E27FC236}">
                <a16:creationId xmlns:a16="http://schemas.microsoft.com/office/drawing/2014/main" id="{87BCAB65-4566-AE45-9BFE-A29928450A52}"/>
              </a:ext>
            </a:extLst>
          </p:cNvPr>
          <p:cNvCxnSpPr/>
          <p:nvPr/>
        </p:nvCxnSpPr>
        <p:spPr>
          <a:xfrm>
            <a:off x="1137560" y="1481334"/>
            <a:ext cx="2781701" cy="0"/>
          </a:xfrm>
          <a:prstGeom prst="line">
            <a:avLst/>
          </a:prstGeom>
          <a:ln w="76200"/>
        </p:spPr>
        <p:style>
          <a:lnRef idx="3">
            <a:schemeClr val="dk1"/>
          </a:lnRef>
          <a:fillRef idx="0">
            <a:schemeClr val="dk1"/>
          </a:fillRef>
          <a:effectRef idx="2">
            <a:schemeClr val="dk1"/>
          </a:effectRef>
          <a:fontRef idx="minor">
            <a:schemeClr val="tx1"/>
          </a:fontRef>
        </p:style>
      </p:cxnSp>
      <p:sp>
        <p:nvSpPr>
          <p:cNvPr id="8" name="ZoneTexte 7">
            <a:extLst>
              <a:ext uri="{FF2B5EF4-FFF2-40B4-BE49-F238E27FC236}">
                <a16:creationId xmlns:a16="http://schemas.microsoft.com/office/drawing/2014/main" id="{0C6B44A3-5533-5B4C-9E13-72D85A475249}"/>
              </a:ext>
            </a:extLst>
          </p:cNvPr>
          <p:cNvSpPr txBox="1"/>
          <p:nvPr/>
        </p:nvSpPr>
        <p:spPr>
          <a:xfrm>
            <a:off x="1137560" y="2403216"/>
            <a:ext cx="8364249" cy="3077766"/>
          </a:xfrm>
          <a:prstGeom prst="rect">
            <a:avLst/>
          </a:prstGeom>
          <a:noFill/>
        </p:spPr>
        <p:txBody>
          <a:bodyPr wrap="square" rtlCol="0">
            <a:spAutoFit/>
          </a:bodyPr>
          <a:lstStyle/>
          <a:p>
            <a:r>
              <a:rPr lang="en-GB" dirty="0"/>
              <a:t>I/we would like to include the following universities in our initiative</a:t>
            </a:r>
            <a:endParaRPr lang="fr-FR" dirty="0"/>
          </a:p>
          <a:p>
            <a:pPr marL="628650" lvl="0" indent="-268288">
              <a:buFont typeface="Wingdings" panose="05000000000000000000" pitchFamily="2" charset="2"/>
              <a:buChar char="q"/>
            </a:pPr>
            <a:r>
              <a:rPr lang="en-GB" dirty="0"/>
              <a:t>Aix Marseille University</a:t>
            </a:r>
            <a:endParaRPr lang="fr-FR" dirty="0"/>
          </a:p>
          <a:p>
            <a:pPr marL="360362" lvl="0"/>
            <a:r>
              <a:rPr lang="en-GB" dirty="0">
                <a:sym typeface="Wingdings" panose="05000000000000000000" pitchFamily="2" charset="2"/>
              </a:rPr>
              <a:t> </a:t>
            </a:r>
            <a:r>
              <a:rPr lang="en-GB" dirty="0"/>
              <a:t>University of Bucharest</a:t>
            </a:r>
            <a:endParaRPr lang="fr-FR" dirty="0"/>
          </a:p>
          <a:p>
            <a:pPr marL="360362" lvl="0"/>
            <a:r>
              <a:rPr lang="en-GB" dirty="0">
                <a:sym typeface="Wingdings" panose="05000000000000000000" pitchFamily="2" charset="2"/>
              </a:rPr>
              <a:t> </a:t>
            </a:r>
            <a:r>
              <a:rPr lang="en-GB" dirty="0"/>
              <a:t>National and </a:t>
            </a:r>
            <a:r>
              <a:rPr lang="en-GB" dirty="0" err="1"/>
              <a:t>Kapodistrian</a:t>
            </a:r>
            <a:r>
              <a:rPr lang="en-GB" dirty="0"/>
              <a:t> University of Athens</a:t>
            </a:r>
            <a:endParaRPr lang="fr-FR" dirty="0"/>
          </a:p>
          <a:p>
            <a:pPr marL="360362" lvl="0"/>
            <a:r>
              <a:rPr lang="en-GB" dirty="0">
                <a:sym typeface="Wingdings" panose="05000000000000000000" pitchFamily="2" charset="2"/>
              </a:rPr>
              <a:t> </a:t>
            </a:r>
            <a:r>
              <a:rPr lang="en-GB" dirty="0"/>
              <a:t>SAPIENZA </a:t>
            </a:r>
            <a:r>
              <a:rPr lang="en-GB" dirty="0" err="1"/>
              <a:t>Università</a:t>
            </a:r>
            <a:r>
              <a:rPr lang="en-GB" dirty="0"/>
              <a:t> di Roma</a:t>
            </a:r>
            <a:endParaRPr lang="fr-FR" dirty="0"/>
          </a:p>
          <a:p>
            <a:pPr marL="360362" lvl="0"/>
            <a:r>
              <a:rPr lang="en-GB" dirty="0">
                <a:sym typeface="Wingdings" panose="05000000000000000000" pitchFamily="2" charset="2"/>
              </a:rPr>
              <a:t> </a:t>
            </a:r>
            <a:r>
              <a:rPr lang="en-GB" dirty="0"/>
              <a:t>Eberhard </a:t>
            </a:r>
            <a:r>
              <a:rPr lang="en-GB" dirty="0" err="1"/>
              <a:t>Karls</a:t>
            </a:r>
            <a:r>
              <a:rPr lang="en-GB" dirty="0"/>
              <a:t> Universität Tübingen</a:t>
            </a:r>
            <a:endParaRPr lang="fr-FR" dirty="0"/>
          </a:p>
          <a:p>
            <a:pPr marL="360362" lvl="0"/>
            <a:r>
              <a:rPr lang="en-GB" dirty="0">
                <a:sym typeface="Wingdings" panose="05000000000000000000" pitchFamily="2" charset="2"/>
              </a:rPr>
              <a:t> </a:t>
            </a:r>
            <a:r>
              <a:rPr lang="en-GB" dirty="0"/>
              <a:t>Stockholm University</a:t>
            </a:r>
            <a:endParaRPr lang="fr-FR" dirty="0"/>
          </a:p>
          <a:p>
            <a:pPr marL="360362" lvl="0"/>
            <a:r>
              <a:rPr lang="en-GB" dirty="0">
                <a:sym typeface="Wingdings" panose="05000000000000000000" pitchFamily="2" charset="2"/>
              </a:rPr>
              <a:t> </a:t>
            </a:r>
            <a:r>
              <a:rPr lang="en-GB" dirty="0" err="1"/>
              <a:t>Université</a:t>
            </a:r>
            <a:r>
              <a:rPr lang="en-GB" dirty="0"/>
              <a:t> Libre de </a:t>
            </a:r>
            <a:r>
              <a:rPr lang="en-GB" dirty="0" err="1"/>
              <a:t>Bruxelles</a:t>
            </a:r>
            <a:endParaRPr lang="fr-FR" dirty="0"/>
          </a:p>
          <a:p>
            <a:pPr marL="360362"/>
            <a:r>
              <a:rPr lang="en-GB" dirty="0">
                <a:sym typeface="Wingdings" panose="05000000000000000000" pitchFamily="2" charset="2"/>
              </a:rPr>
              <a:t> </a:t>
            </a:r>
            <a:r>
              <a:rPr lang="en-GB" dirty="0"/>
              <a:t>Universidad </a:t>
            </a:r>
            <a:r>
              <a:rPr lang="en-GB" dirty="0" err="1"/>
              <a:t>Autónoma</a:t>
            </a:r>
            <a:r>
              <a:rPr lang="en-GB" dirty="0"/>
              <a:t> de Madrid</a:t>
            </a:r>
            <a:endParaRPr lang="en-GB" sz="1400" dirty="0">
              <a:latin typeface="Arial" panose="020B0604020202020204" pitchFamily="34" charset="0"/>
              <a:cs typeface="Arial" panose="020B0604020202020204" pitchFamily="34" charset="0"/>
            </a:endParaRPr>
          </a:p>
          <a:p>
            <a:endParaRPr lang="en-GB" sz="1400" dirty="0">
              <a:latin typeface="Arial" panose="020B0604020202020204" pitchFamily="34" charset="0"/>
              <a:cs typeface="Arial" panose="020B0604020202020204" pitchFamily="34" charset="0"/>
            </a:endParaRPr>
          </a:p>
          <a:p>
            <a:r>
              <a:rPr lang="en-GB" dirty="0"/>
              <a:t>And any institute having a framework agreement with CIVIS universities</a:t>
            </a:r>
          </a:p>
        </p:txBody>
      </p:sp>
    </p:spTree>
    <p:extLst>
      <p:ext uri="{BB962C8B-B14F-4D97-AF65-F5344CB8AC3E}">
        <p14:creationId xmlns:p14="http://schemas.microsoft.com/office/powerpoint/2010/main" val="34162885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TotalTime>
  <Words>573</Words>
  <Application>Microsoft Office PowerPoint</Application>
  <PresentationFormat>Widescreen</PresentationFormat>
  <Paragraphs>56</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Rockwell Std</vt:lpstr>
      <vt:lpstr>Wingdings</vt:lpstr>
      <vt:lpstr>Thème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antoniou.ilias@outlook.com</cp:lastModifiedBy>
  <cp:revision>22</cp:revision>
  <dcterms:created xsi:type="dcterms:W3CDTF">2019-01-09T09:42:58Z</dcterms:created>
  <dcterms:modified xsi:type="dcterms:W3CDTF">2020-12-28T07:40:08Z</dcterms:modified>
</cp:coreProperties>
</file>